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620000" cy="19050000"/>
  <p:notesSz cx="6858000" cy="9144000"/>
  <p:embeddedFontLst>
    <p:embeddedFont>
      <p:font typeface="Arimo" panose="020B0604020202020204" charset="0"/>
      <p:regular r:id="rId4"/>
      <p:bold r:id="rId5"/>
      <p:italic r:id="rId6"/>
      <p:boldItalic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g2XPkaqFTmVXZAzvFVCaBlNjk1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5" d="100"/>
          <a:sy n="95" d="100"/>
        </p:scale>
        <p:origin x="252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89768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43200" y="685800"/>
            <a:ext cx="1371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016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4606844"/>
            <a:ext cx="7620000" cy="3410342"/>
          </a:xfrm>
          <a:prstGeom prst="rect">
            <a:avLst/>
          </a:prstGeom>
          <a:solidFill>
            <a:srgbClr val="9699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"/>
          <p:cNvSpPr/>
          <p:nvPr/>
        </p:nvSpPr>
        <p:spPr>
          <a:xfrm>
            <a:off x="25" y="3067500"/>
            <a:ext cx="7620000" cy="1553272"/>
          </a:xfrm>
          <a:prstGeom prst="rect">
            <a:avLst/>
          </a:prstGeom>
          <a:solidFill>
            <a:srgbClr val="2C9B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0" y="10772675"/>
            <a:ext cx="7620000" cy="3516600"/>
          </a:xfrm>
          <a:prstGeom prst="rect">
            <a:avLst/>
          </a:prstGeom>
          <a:solidFill>
            <a:srgbClr val="9699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"/>
          <p:cNvSpPr/>
          <p:nvPr/>
        </p:nvSpPr>
        <p:spPr>
          <a:xfrm>
            <a:off x="75" y="17470714"/>
            <a:ext cx="7620000" cy="969686"/>
          </a:xfrm>
          <a:prstGeom prst="rect">
            <a:avLst/>
          </a:prstGeom>
          <a:solidFill>
            <a:srgbClr val="9699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15354" y="5373743"/>
            <a:ext cx="1817077" cy="18170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6772" y="8549654"/>
            <a:ext cx="1817077" cy="18170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15354" y="11662232"/>
            <a:ext cx="1817077" cy="18170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7569" y="15037891"/>
            <a:ext cx="1817077" cy="18170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1008" y="5769397"/>
            <a:ext cx="1025769" cy="1025769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5286" y="8980221"/>
            <a:ext cx="780049" cy="955942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/>
          <p:nvPr/>
        </p:nvSpPr>
        <p:spPr>
          <a:xfrm>
            <a:off x="6011008" y="11887108"/>
            <a:ext cx="1025769" cy="1025769"/>
          </a:xfrm>
          <a:prstGeom prst="rect">
            <a:avLst/>
          </a:prstGeom>
          <a:noFill/>
          <a:ln>
            <a:noFill/>
          </a:ln>
        </p:spPr>
      </p:sp>
      <p:pic>
        <p:nvPicPr>
          <p:cNvPr id="96" name="Google Shape;9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6777" y="17600502"/>
            <a:ext cx="655223" cy="655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514519" y="17656952"/>
            <a:ext cx="559815" cy="542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 rotWithShape="1">
          <a:blip r:embed="rId8">
            <a:alphaModFix/>
          </a:blip>
          <a:srcRect l="622" r="623"/>
          <a:stretch/>
        </p:blipFill>
        <p:spPr>
          <a:xfrm>
            <a:off x="4862352" y="17627214"/>
            <a:ext cx="579275" cy="586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06083" y="15468458"/>
            <a:ext cx="780049" cy="955942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 txBox="1"/>
          <p:nvPr/>
        </p:nvSpPr>
        <p:spPr>
          <a:xfrm>
            <a:off x="208982" y="285158"/>
            <a:ext cx="6793724" cy="2492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 i="0" u="none" strike="noStrike" cap="none" dirty="0">
                <a:solidFill>
                  <a:srgbClr val="2C9BC0"/>
                </a:solidFill>
                <a:latin typeface="+mj-lt"/>
                <a:sym typeface="Arial"/>
              </a:rPr>
              <a:t>SUBVENCIÓNS PARA A MELLORA DA </a:t>
            </a:r>
            <a:r>
              <a:rPr lang="en-US" sz="5000" b="1" i="0" u="none" strike="noStrike" cap="none" dirty="0" smtClean="0">
                <a:solidFill>
                  <a:srgbClr val="2C9BC0"/>
                </a:solidFill>
                <a:latin typeface="+mj-lt"/>
                <a:sym typeface="Arial"/>
              </a:rPr>
              <a:t>ACCESIBILIDADE</a:t>
            </a:r>
            <a:r>
              <a:rPr lang="en-US" sz="5000" b="1" i="0" u="none" strike="noStrike" cap="none" dirty="0" smtClean="0">
                <a:solidFill>
                  <a:srgbClr val="DD4A48"/>
                </a:solidFill>
                <a:latin typeface="+mj-lt"/>
                <a:sym typeface="Arial"/>
              </a:rPr>
              <a:t> </a:t>
            </a:r>
            <a:endParaRPr b="1" dirty="0">
              <a:latin typeface="+mj-lt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87569" y="5307068"/>
            <a:ext cx="5361181" cy="2454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13055" marR="0" lvl="1" indent="-156528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450"/>
              <a:buFont typeface="Arial"/>
              <a:buChar char="•"/>
            </a:pPr>
            <a:r>
              <a:rPr lang="en-US" sz="1450" b="1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Primeira</a:t>
            </a:r>
            <a:r>
              <a:rPr lang="en-US" sz="1450" b="1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50" b="1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instalación</a:t>
            </a:r>
            <a:r>
              <a:rPr lang="en-US" sz="1450" b="1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de </a:t>
            </a:r>
            <a:r>
              <a:rPr lang="en-US" sz="1450" b="1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ascensores</a:t>
            </a:r>
            <a:r>
              <a:rPr lang="en-US" sz="1450" b="1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450" b="1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ramplas</a:t>
            </a:r>
            <a:r>
              <a:rPr lang="en-US" sz="1450" b="1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e outros </a:t>
            </a:r>
            <a:r>
              <a:rPr lang="en-US" sz="1450" b="1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dispositivos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accesibilidade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50" b="0" i="0" u="none" strike="noStrike" cap="none" dirty="0">
              <a:solidFill>
                <a:srgbClr val="F5EED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3055" marR="0" lvl="1" indent="-156528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450"/>
              <a:buFont typeface="Arial"/>
              <a:buChar char="•"/>
            </a:pPr>
            <a:r>
              <a:rPr lang="en-US" sz="1450" b="1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Elementos</a:t>
            </a:r>
            <a:r>
              <a:rPr lang="en-US" sz="1450" b="1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50" b="1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apoio</a:t>
            </a:r>
            <a:r>
              <a:rPr lang="en-US" sz="1450" b="1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que </a:t>
            </a:r>
            <a:r>
              <a:rPr lang="en-US" sz="14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faciliten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14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acceso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14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persoas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con </a:t>
            </a:r>
            <a:r>
              <a:rPr lang="en-US" sz="14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discapacidade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50" b="0" i="0" u="none" strike="noStrike" cap="none" dirty="0">
              <a:solidFill>
                <a:srgbClr val="F5EED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3055" marR="0" lvl="1" indent="-156528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450"/>
              <a:buFont typeface="Arial"/>
              <a:buChar char="•"/>
            </a:pPr>
            <a:r>
              <a:rPr lang="en-US" sz="1450" b="1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Elementos</a:t>
            </a:r>
            <a:r>
              <a:rPr lang="en-US" sz="1450" b="1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50" b="1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información</a:t>
            </a:r>
            <a:r>
              <a:rPr lang="en-US" sz="1450" b="1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e aviso </a:t>
            </a:r>
            <a:r>
              <a:rPr lang="en-US" sz="14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así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como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outros </a:t>
            </a:r>
            <a:r>
              <a:rPr lang="en-US" sz="14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elementos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para </a:t>
            </a:r>
            <a:r>
              <a:rPr lang="en-US" sz="14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salvar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14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desnivel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entre a porta e o </a:t>
            </a:r>
            <a:r>
              <a:rPr lang="en-US" sz="14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ascensor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50" b="0" i="0" u="none" strike="noStrike" cap="none" dirty="0">
              <a:solidFill>
                <a:srgbClr val="F5EED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3055" marR="0" lvl="1" indent="-156528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450"/>
              <a:buFont typeface="Arial"/>
              <a:buChar char="•"/>
            </a:pPr>
            <a:r>
              <a:rPr lang="en-US" sz="1450" b="1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Quedan</a:t>
            </a:r>
            <a:r>
              <a:rPr lang="en-US" sz="1450" b="1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50" b="1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excluídas</a:t>
            </a:r>
            <a:r>
              <a:rPr lang="en-US" sz="1450" b="1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as </a:t>
            </a:r>
            <a:r>
              <a:rPr lang="en-US" sz="14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melloras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4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ampliacións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4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substitucións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4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reformas</a:t>
            </a:r>
            <a:r>
              <a:rPr lang="en-US" sz="14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300" b="0" i="0" u="none" strike="noStrike" cap="none" dirty="0" err="1">
                <a:solidFill>
                  <a:srgbClr val="F5EEDC"/>
                </a:solidFill>
                <a:latin typeface="Arimo"/>
                <a:ea typeface="Arimo"/>
                <a:cs typeface="Arimo"/>
                <a:sym typeface="Arimo"/>
              </a:rPr>
              <a:t>ou</a:t>
            </a:r>
            <a:r>
              <a:rPr lang="en-US" sz="1300" b="0" i="0" u="none" strike="noStrike" cap="none" dirty="0">
                <a:solidFill>
                  <a:srgbClr val="F5EEDC"/>
                </a:solidFill>
                <a:latin typeface="Arimo"/>
                <a:ea typeface="Arimo"/>
                <a:cs typeface="Arimo"/>
                <a:sym typeface="Arimo"/>
              </a:rPr>
              <a:t> </a:t>
            </a:r>
            <a:r>
              <a:rPr lang="en-US" sz="1300" b="0" i="0" u="none" strike="noStrike" cap="none" dirty="0" err="1">
                <a:solidFill>
                  <a:srgbClr val="F5EEDC"/>
                </a:solidFill>
                <a:latin typeface="Arimo"/>
                <a:ea typeface="Arimo"/>
                <a:cs typeface="Arimo"/>
                <a:sym typeface="Arimo"/>
              </a:rPr>
              <a:t>reparacións</a:t>
            </a:r>
            <a:r>
              <a:rPr lang="en-US" sz="1300" b="0" i="0" u="none" strike="noStrike" cap="none" dirty="0">
                <a:solidFill>
                  <a:srgbClr val="F5EEDC"/>
                </a:solidFill>
                <a:latin typeface="Arimo"/>
                <a:ea typeface="Arimo"/>
                <a:cs typeface="Arimo"/>
                <a:sym typeface="Arimo"/>
              </a:rPr>
              <a:t> de </a:t>
            </a:r>
            <a:r>
              <a:rPr lang="en-US" sz="1300" b="1" i="0" u="none" strike="noStrike" cap="none" dirty="0" err="1">
                <a:solidFill>
                  <a:srgbClr val="F5EEDC"/>
                </a:solidFill>
                <a:latin typeface="Arimo"/>
                <a:ea typeface="Arimo"/>
                <a:cs typeface="Arimo"/>
                <a:sym typeface="Arimo"/>
              </a:rPr>
              <a:t>elementos</a:t>
            </a:r>
            <a:r>
              <a:rPr lang="en-US" sz="1300" b="1" i="0" u="none" strike="noStrike" cap="none" dirty="0">
                <a:solidFill>
                  <a:srgbClr val="F5EEDC"/>
                </a:solidFill>
                <a:latin typeface="Arimo"/>
                <a:ea typeface="Arimo"/>
                <a:cs typeface="Arimo"/>
                <a:sym typeface="Arimo"/>
              </a:rPr>
              <a:t> </a:t>
            </a:r>
            <a:r>
              <a:rPr lang="en-US" sz="1300" b="1" i="0" u="none" strike="noStrike" cap="none" dirty="0" err="1">
                <a:solidFill>
                  <a:srgbClr val="F5EEDC"/>
                </a:solidFill>
                <a:latin typeface="Arimo"/>
                <a:ea typeface="Arimo"/>
                <a:cs typeface="Arimo"/>
                <a:sym typeface="Arimo"/>
              </a:rPr>
              <a:t>preexistentes</a:t>
            </a:r>
            <a:endParaRPr b="1"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288200" y="11402868"/>
            <a:ext cx="5012454" cy="2828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8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Contía</a:t>
            </a:r>
            <a:r>
              <a:rPr lang="en-US" sz="1358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do </a:t>
            </a:r>
            <a:r>
              <a:rPr lang="en-US" sz="1358" b="1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50% dos </a:t>
            </a:r>
            <a:r>
              <a:rPr lang="en-US" sz="1358" b="1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gastos</a:t>
            </a:r>
            <a:r>
              <a:rPr lang="en-US" sz="1358" b="1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358" b="1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subvencionables</a:t>
            </a:r>
            <a:r>
              <a:rPr lang="en-US" sz="1358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358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ata</a:t>
            </a:r>
            <a:r>
              <a:rPr lang="en-US" sz="1358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un </a:t>
            </a:r>
            <a:r>
              <a:rPr lang="en-US" sz="1358" b="1" i="0" u="none" strike="noStrike" cap="none" dirty="0" err="1">
                <a:solidFill>
                  <a:srgbClr val="F5EEDC"/>
                </a:solidFill>
                <a:sym typeface="Arial"/>
              </a:rPr>
              <a:t>máximo</a:t>
            </a:r>
            <a:r>
              <a:rPr lang="en-US" sz="1358" b="1" i="0" u="none" strike="noStrike" cap="none" dirty="0">
                <a:solidFill>
                  <a:srgbClr val="F5EEDC"/>
                </a:solidFill>
                <a:sym typeface="Arial"/>
              </a:rPr>
              <a:t> de 20.000</a:t>
            </a:r>
            <a:r>
              <a:rPr lang="en-US" sz="1358" b="1" i="0" u="none" strike="noStrike" cap="none" dirty="0" smtClean="0">
                <a:solidFill>
                  <a:srgbClr val="F5EEDC"/>
                </a:solidFill>
                <a:sym typeface="Arial"/>
              </a:rPr>
              <a:t>€ </a:t>
            </a:r>
            <a:r>
              <a:rPr lang="en-US" sz="1358" b="1" i="0" u="none" strike="noStrike" cap="none" dirty="0" err="1" smtClean="0">
                <a:solidFill>
                  <a:srgbClr val="F5EEDC"/>
                </a:solidFill>
                <a:sym typeface="Arial"/>
              </a:rPr>
              <a:t>en</a:t>
            </a:r>
            <a:r>
              <a:rPr lang="en-US" sz="1358" b="1" i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358" b="1" i="0" u="none" strike="noStrike" cap="none" dirty="0" err="1" smtClean="0">
                <a:solidFill>
                  <a:srgbClr val="F5EEDC"/>
                </a:solidFill>
                <a:sym typeface="Arial"/>
              </a:rPr>
              <a:t>edificios</a:t>
            </a:r>
            <a:r>
              <a:rPr lang="en-US" sz="1358" b="1" i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358" b="1" i="0" u="none" strike="noStrike" cap="none" dirty="0" err="1" smtClean="0">
                <a:solidFill>
                  <a:srgbClr val="F5EEDC"/>
                </a:solidFill>
                <a:sym typeface="Arial"/>
              </a:rPr>
              <a:t>colectivos</a:t>
            </a:r>
            <a:r>
              <a:rPr lang="en-US" sz="1358" b="1" i="0" u="none" strike="noStrike" cap="none" dirty="0" smtClean="0">
                <a:solidFill>
                  <a:srgbClr val="F5EEDC"/>
                </a:solidFill>
                <a:sym typeface="Arial"/>
              </a:rPr>
              <a:t> e </a:t>
            </a:r>
            <a:r>
              <a:rPr lang="en-US" sz="1358" b="1" i="0" u="none" strike="noStrike" cap="none" dirty="0" err="1" smtClean="0">
                <a:solidFill>
                  <a:srgbClr val="F5EEDC"/>
                </a:solidFill>
                <a:sym typeface="Arial"/>
              </a:rPr>
              <a:t>ata</a:t>
            </a:r>
            <a:r>
              <a:rPr lang="en-US" sz="1358" b="1" i="0" u="none" strike="noStrike" cap="none" dirty="0" smtClean="0">
                <a:solidFill>
                  <a:srgbClr val="F5EEDC"/>
                </a:solidFill>
                <a:sym typeface="Arial"/>
              </a:rPr>
              <a:t> un </a:t>
            </a:r>
            <a:r>
              <a:rPr lang="en-US" sz="1358" b="1" i="0" u="none" strike="noStrike" cap="none" dirty="0" err="1" smtClean="0">
                <a:solidFill>
                  <a:srgbClr val="F5EEDC"/>
                </a:solidFill>
                <a:sym typeface="Arial"/>
              </a:rPr>
              <a:t>máximo</a:t>
            </a:r>
            <a:r>
              <a:rPr lang="en-US" sz="1358" b="1" i="0" u="none" strike="noStrike" cap="none" dirty="0" smtClean="0">
                <a:solidFill>
                  <a:srgbClr val="F5EEDC"/>
                </a:solidFill>
                <a:sym typeface="Arial"/>
              </a:rPr>
              <a:t> de 10.000€ </a:t>
            </a:r>
            <a:r>
              <a:rPr lang="en-US" sz="1358" b="1" i="0" u="none" strike="noStrike" cap="none" dirty="0" err="1" smtClean="0">
                <a:solidFill>
                  <a:srgbClr val="F5EEDC"/>
                </a:solidFill>
                <a:sym typeface="Arial"/>
              </a:rPr>
              <a:t>por</a:t>
            </a:r>
            <a:r>
              <a:rPr lang="en-US" sz="1358" b="1" i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358" b="1" i="0" u="none" strike="noStrike" cap="none" dirty="0" err="1" smtClean="0">
                <a:solidFill>
                  <a:srgbClr val="F5EEDC"/>
                </a:solidFill>
                <a:sym typeface="Arial"/>
              </a:rPr>
              <a:t>vivenda</a:t>
            </a:r>
            <a:r>
              <a:rPr lang="en-US" sz="1358" b="1" i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358" b="1" i="0" u="none" strike="noStrike" cap="none" dirty="0" err="1" smtClean="0">
                <a:solidFill>
                  <a:srgbClr val="F5EEDC"/>
                </a:solidFill>
                <a:sym typeface="Arial"/>
              </a:rPr>
              <a:t>unifamiliar</a:t>
            </a:r>
            <a:r>
              <a:rPr lang="en-US" sz="1358" b="1" i="0" u="none" strike="noStrike" cap="none" dirty="0" smtClean="0">
                <a:solidFill>
                  <a:srgbClr val="F5EEDC"/>
                </a:solidFill>
                <a:sym typeface="Arial"/>
              </a:rPr>
              <a:t>.</a:t>
            </a:r>
            <a:endParaRPr b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8" b="0" i="0" u="none" strike="noStrike" cap="none" dirty="0">
              <a:solidFill>
                <a:srgbClr val="F5EED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Compatible con </a:t>
            </a:r>
            <a:r>
              <a:rPr lang="en-US" sz="13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outras</a:t>
            </a:r>
            <a:r>
              <a:rPr lang="en-US" sz="13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3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axudas</a:t>
            </a:r>
            <a:r>
              <a:rPr lang="en-US" sz="13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para o </a:t>
            </a:r>
            <a:r>
              <a:rPr lang="en-US" sz="13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mesmo</a:t>
            </a:r>
            <a:r>
              <a:rPr lang="en-US" sz="13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fin, </a:t>
            </a:r>
            <a:r>
              <a:rPr lang="en-US" sz="1350" b="1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non </a:t>
            </a:r>
            <a:r>
              <a:rPr lang="en-US" sz="1350" b="1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podendo</a:t>
            </a:r>
            <a:r>
              <a:rPr lang="en-US" sz="1350" b="1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350" b="1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superar</a:t>
            </a:r>
            <a:r>
              <a:rPr lang="en-US" sz="1350" b="1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o 100% </a:t>
            </a:r>
            <a:r>
              <a:rPr lang="en-US" sz="13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do </a:t>
            </a:r>
            <a:r>
              <a:rPr lang="en-US" sz="13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custo</a:t>
            </a:r>
            <a:r>
              <a:rPr lang="en-US" sz="13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3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subvencionable</a:t>
            </a:r>
            <a:r>
              <a:rPr lang="en-US" sz="13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 dirty="0">
              <a:solidFill>
                <a:srgbClr val="F5EED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0" i="1" u="none" strike="noStrike" cap="none" dirty="0" err="1">
                <a:solidFill>
                  <a:srgbClr val="F5EEDC"/>
                </a:solidFill>
                <a:sym typeface="Arial"/>
              </a:rPr>
              <a:t>Gastos</a:t>
            </a:r>
            <a:r>
              <a:rPr lang="en-US" sz="1350" b="0" i="1" u="none" strike="noStrike" cap="none" dirty="0">
                <a:solidFill>
                  <a:srgbClr val="F5EEDC"/>
                </a:solidFill>
                <a:sym typeface="Arial"/>
              </a:rPr>
              <a:t> </a:t>
            </a:r>
            <a:r>
              <a:rPr lang="en-US" sz="1350" b="0" i="1" u="none" strike="noStrike" cap="none" dirty="0" err="1" smtClean="0">
                <a:solidFill>
                  <a:srgbClr val="F5EEDC"/>
                </a:solidFill>
                <a:sym typeface="Arial"/>
              </a:rPr>
              <a:t>subvencionables</a:t>
            </a:r>
            <a:r>
              <a:rPr lang="en-US" sz="1350" b="0" i="1" u="none" strike="noStrike" cap="none" dirty="0" smtClean="0">
                <a:solidFill>
                  <a:srgbClr val="F5EEDC"/>
                </a:solidFill>
                <a:sym typeface="Arial"/>
              </a:rPr>
              <a:t>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 dirty="0" smtClean="0"/>
          </a:p>
          <a:p>
            <a:pPr marL="291465" marR="0" lvl="1" indent="-145732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350"/>
              <a:buFont typeface="Arial"/>
              <a:buChar char="•"/>
            </a:pPr>
            <a:r>
              <a:rPr lang="en-US" sz="1200" b="0" u="none" strike="noStrike" cap="none" dirty="0" err="1" smtClean="0">
                <a:solidFill>
                  <a:srgbClr val="F5EEDC"/>
                </a:solidFill>
                <a:sym typeface="Arial"/>
              </a:rPr>
              <a:t>custo</a:t>
            </a:r>
            <a:r>
              <a:rPr lang="en-US" sz="1200" b="0" u="none" strike="noStrike" cap="none" dirty="0" smtClean="0">
                <a:solidFill>
                  <a:srgbClr val="F5EEDC"/>
                </a:solidFill>
                <a:sym typeface="Arial"/>
              </a:rPr>
              <a:t> total das </a:t>
            </a:r>
            <a:r>
              <a:rPr lang="en-US" sz="1200" b="0" u="none" strike="noStrike" cap="none" dirty="0" err="1" smtClean="0">
                <a:solidFill>
                  <a:srgbClr val="F5EEDC"/>
                </a:solidFill>
                <a:sym typeface="Arial"/>
              </a:rPr>
              <a:t>obras</a:t>
            </a:r>
            <a:r>
              <a:rPr lang="en-US" sz="1200" b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200" b="0" u="none" strike="noStrike" cap="none" dirty="0" err="1" smtClean="0">
                <a:solidFill>
                  <a:srgbClr val="F5EEDC"/>
                </a:solidFill>
                <a:sym typeface="Arial"/>
              </a:rPr>
              <a:t>ou</a:t>
            </a:r>
            <a:r>
              <a:rPr lang="en-US" sz="1200" b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200" b="0" u="none" strike="noStrike" cap="none" dirty="0" err="1" smtClean="0">
                <a:solidFill>
                  <a:srgbClr val="F5EEDC"/>
                </a:solidFill>
                <a:sym typeface="Arial"/>
              </a:rPr>
              <a:t>instalacións</a:t>
            </a:r>
            <a:r>
              <a:rPr lang="en-US" sz="1200" b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200" b="0" u="none" strike="noStrike" cap="none" dirty="0" err="1" smtClean="0">
                <a:solidFill>
                  <a:srgbClr val="F5EEDC"/>
                </a:solidFill>
                <a:sym typeface="Arial"/>
              </a:rPr>
              <a:t>efectivamente</a:t>
            </a:r>
            <a:r>
              <a:rPr lang="en-US" sz="1200" b="0" u="none" strike="noStrike" cap="none" dirty="0" smtClean="0">
                <a:solidFill>
                  <a:srgbClr val="F5EEDC"/>
                </a:solidFill>
                <a:sym typeface="Arial"/>
              </a:rPr>
              <a:t> </a:t>
            </a:r>
            <a:r>
              <a:rPr lang="en-US" sz="1200" b="0" u="none" strike="noStrike" cap="none" dirty="0" err="1" smtClean="0">
                <a:solidFill>
                  <a:srgbClr val="F5EEDC"/>
                </a:solidFill>
                <a:sym typeface="Arial"/>
              </a:rPr>
              <a:t>realizadas</a:t>
            </a:r>
            <a:endParaRPr sz="1200" dirty="0" smtClean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u="none" strike="noStrike" cap="none" dirty="0">
              <a:solidFill>
                <a:srgbClr val="F5EEDC"/>
              </a:solidFill>
              <a:sym typeface="Arial"/>
            </a:endParaRPr>
          </a:p>
          <a:p>
            <a:pPr marL="291465" marR="0" lvl="1" indent="-145732" algn="l" rtl="0">
              <a:spcBef>
                <a:spcPts val="0"/>
              </a:spcBef>
              <a:spcAft>
                <a:spcPts val="0"/>
              </a:spcAft>
              <a:buClr>
                <a:srgbClr val="F5EEDC"/>
              </a:buClr>
              <a:buSzPts val="1350"/>
              <a:buFont typeface="Arial"/>
              <a:buChar char="•"/>
            </a:pPr>
            <a:r>
              <a:rPr lang="en-US" sz="1200" b="0" u="none" strike="noStrike" cap="none" dirty="0" err="1">
                <a:solidFill>
                  <a:srgbClr val="F5EEDC"/>
                </a:solidFill>
                <a:sym typeface="Arial"/>
              </a:rPr>
              <a:t>custos</a:t>
            </a:r>
            <a:r>
              <a:rPr lang="en-US" sz="1200" b="0" u="none" strike="noStrike" cap="none" dirty="0">
                <a:solidFill>
                  <a:srgbClr val="F5EEDC"/>
                </a:solidFill>
                <a:sym typeface="Arial"/>
              </a:rPr>
              <a:t> de </a:t>
            </a:r>
            <a:r>
              <a:rPr lang="en-US" sz="1200" b="0" u="none" strike="noStrike" cap="none" dirty="0" err="1">
                <a:solidFill>
                  <a:srgbClr val="F5EEDC"/>
                </a:solidFill>
                <a:sym typeface="Arial"/>
              </a:rPr>
              <a:t>equipamentos</a:t>
            </a:r>
            <a:r>
              <a:rPr lang="en-US" sz="1200" b="0" u="none" strike="noStrike" cap="none" dirty="0">
                <a:solidFill>
                  <a:srgbClr val="F5EEDC"/>
                </a:solidFill>
                <a:sym typeface="Arial"/>
              </a:rPr>
              <a:t>, </a:t>
            </a:r>
            <a:r>
              <a:rPr lang="en-US" sz="1200" b="0" u="none" strike="noStrike" cap="none" dirty="0" err="1">
                <a:solidFill>
                  <a:srgbClr val="F5EEDC"/>
                </a:solidFill>
                <a:sym typeface="Arial"/>
              </a:rPr>
              <a:t>materiais</a:t>
            </a:r>
            <a:r>
              <a:rPr lang="en-US" sz="1200" b="0" u="none" strike="noStrike" cap="none" dirty="0">
                <a:solidFill>
                  <a:srgbClr val="F5EEDC"/>
                </a:solidFill>
                <a:sym typeface="Arial"/>
              </a:rPr>
              <a:t>, </a:t>
            </a:r>
            <a:r>
              <a:rPr lang="en-US" sz="1200" b="0" u="none" strike="noStrike" cap="none" dirty="0" err="1">
                <a:solidFill>
                  <a:srgbClr val="F5EEDC"/>
                </a:solidFill>
                <a:sym typeface="Arial"/>
              </a:rPr>
              <a:t>obra</a:t>
            </a:r>
            <a:r>
              <a:rPr lang="en-US" sz="1200" b="0" u="none" strike="noStrike" cap="none" dirty="0">
                <a:solidFill>
                  <a:srgbClr val="F5EEDC"/>
                </a:solidFill>
                <a:sym typeface="Arial"/>
              </a:rPr>
              <a:t> civil </a:t>
            </a:r>
            <a:r>
              <a:rPr lang="en-US" sz="1200" b="0" u="none" strike="noStrike" cap="none" dirty="0" err="1">
                <a:solidFill>
                  <a:srgbClr val="F5EEDC"/>
                </a:solidFill>
                <a:sym typeface="Arial"/>
              </a:rPr>
              <a:t>etc</a:t>
            </a:r>
            <a:r>
              <a:rPr lang="en-US" sz="1200" b="0" u="none" strike="noStrike" cap="none" dirty="0">
                <a:solidFill>
                  <a:srgbClr val="F5EEDC"/>
                </a:solidFill>
                <a:sym typeface="Arial"/>
              </a:rPr>
              <a:t> </a:t>
            </a:r>
            <a:r>
              <a:rPr lang="en-US" sz="1200" b="0" u="none" strike="noStrike" cap="none" dirty="0" err="1">
                <a:solidFill>
                  <a:srgbClr val="F5EEDC"/>
                </a:solidFill>
                <a:sym typeface="Arial"/>
              </a:rPr>
              <a:t>asociados</a:t>
            </a:r>
            <a:r>
              <a:rPr lang="en-US" sz="1200" b="0" u="none" strike="noStrike" cap="none" dirty="0">
                <a:solidFill>
                  <a:srgbClr val="F5EEDC"/>
                </a:solidFill>
                <a:sym typeface="Arial"/>
              </a:rPr>
              <a:t> a </a:t>
            </a:r>
            <a:r>
              <a:rPr lang="en-US" sz="1200" b="0" u="none" strike="noStrike" cap="none" dirty="0" err="1">
                <a:solidFill>
                  <a:srgbClr val="F5EEDC"/>
                </a:solidFill>
                <a:sym typeface="Arial"/>
              </a:rPr>
              <a:t>obra</a:t>
            </a:r>
            <a:r>
              <a:rPr lang="en-US" sz="1200" b="0" u="none" strike="noStrike" cap="none" dirty="0">
                <a:solidFill>
                  <a:srgbClr val="F5EEDC"/>
                </a:solidFill>
                <a:sym typeface="Arial"/>
              </a:rPr>
              <a:t> e </a:t>
            </a:r>
            <a:r>
              <a:rPr lang="en-US" sz="1200" b="0" u="none" strike="noStrike" cap="none" dirty="0" err="1">
                <a:solidFill>
                  <a:srgbClr val="F5EEDC"/>
                </a:solidFill>
                <a:sym typeface="Arial"/>
              </a:rPr>
              <a:t>posta</a:t>
            </a:r>
            <a:r>
              <a:rPr lang="en-US" sz="1200" b="0" u="none" strike="noStrike" cap="none" dirty="0">
                <a:solidFill>
                  <a:srgbClr val="F5EEDC"/>
                </a:solidFill>
                <a:sym typeface="Arial"/>
              </a:rPr>
              <a:t> </a:t>
            </a:r>
            <a:r>
              <a:rPr lang="en-US" sz="1200" b="0" u="none" strike="noStrike" cap="none" dirty="0" err="1">
                <a:solidFill>
                  <a:srgbClr val="F5EEDC"/>
                </a:solidFill>
                <a:sym typeface="Arial"/>
              </a:rPr>
              <a:t>en</a:t>
            </a:r>
            <a:r>
              <a:rPr lang="en-US" sz="1200" b="0" u="none" strike="noStrike" cap="none" dirty="0">
                <a:solidFill>
                  <a:srgbClr val="F5EEDC"/>
                </a:solidFill>
                <a:sym typeface="Arial"/>
              </a:rPr>
              <a:t> </a:t>
            </a:r>
            <a:r>
              <a:rPr lang="en-US" sz="1200" b="0" u="none" strike="noStrike" cap="none" dirty="0" err="1">
                <a:solidFill>
                  <a:srgbClr val="F5EEDC"/>
                </a:solidFill>
                <a:sym typeface="Arial"/>
              </a:rPr>
              <a:t>servizo</a:t>
            </a:r>
            <a:r>
              <a:rPr lang="en-US" sz="1200" b="0" u="none" strike="noStrike" cap="none" dirty="0">
                <a:solidFill>
                  <a:srgbClr val="F5EEDC"/>
                </a:solidFill>
                <a:sym typeface="Arial"/>
              </a:rPr>
              <a:t> do </a:t>
            </a:r>
            <a:r>
              <a:rPr lang="en-US" sz="1200" b="0" u="none" strike="noStrike" cap="none" dirty="0" err="1">
                <a:solidFill>
                  <a:srgbClr val="F5EEDC"/>
                </a:solidFill>
                <a:sym typeface="Arial"/>
              </a:rPr>
              <a:t>ascenso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 dirty="0">
              <a:solidFill>
                <a:srgbClr val="F5EE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87569" y="3244371"/>
            <a:ext cx="7244862" cy="1269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97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Programa</a:t>
            </a:r>
            <a:r>
              <a:rPr lang="en-US" sz="19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9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subvencións</a:t>
            </a:r>
            <a:r>
              <a:rPr lang="en-US" sz="19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para a </a:t>
            </a:r>
            <a:r>
              <a:rPr lang="en-US" sz="19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mellora</a:t>
            </a:r>
            <a:r>
              <a:rPr lang="en-US" sz="19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da </a:t>
            </a:r>
            <a:r>
              <a:rPr lang="en-US" sz="19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accesibilidade</a:t>
            </a:r>
            <a:r>
              <a:rPr lang="en-US" sz="19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9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instalación</a:t>
            </a:r>
            <a:r>
              <a:rPr lang="en-US" sz="19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9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ascensores</a:t>
            </a:r>
            <a:r>
              <a:rPr lang="en-US" sz="19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e a </a:t>
            </a:r>
            <a:r>
              <a:rPr lang="en-US" sz="19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eliminación</a:t>
            </a:r>
            <a:r>
              <a:rPr lang="en-US" sz="19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9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barreiras</a:t>
            </a:r>
            <a:r>
              <a:rPr lang="en-US" sz="19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9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arquitectónicas</a:t>
            </a:r>
            <a:r>
              <a:rPr lang="en-US" sz="19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9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nos</a:t>
            </a:r>
            <a:r>
              <a:rPr lang="en-US" sz="19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950" b="0" i="0" u="none" strike="noStrike" cap="none" dirty="0" err="1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edificios</a:t>
            </a:r>
            <a:r>
              <a:rPr lang="en-US" sz="195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residenciais</a:t>
            </a:r>
            <a:r>
              <a:rPr lang="en-US" sz="195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950" b="0" i="0" u="none" strike="noStrike" cap="none" dirty="0" err="1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Arteixo</a:t>
            </a:r>
            <a:endParaRPr dirty="0"/>
          </a:p>
        </p:txBody>
      </p:sp>
      <p:sp>
        <p:nvSpPr>
          <p:cNvPr id="104" name="Google Shape;104;p1"/>
          <p:cNvSpPr txBox="1"/>
          <p:nvPr/>
        </p:nvSpPr>
        <p:spPr>
          <a:xfrm>
            <a:off x="2657400" y="18553331"/>
            <a:ext cx="2565568" cy="376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56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40" b="1" i="0" u="none" strike="noStrike" cap="none" dirty="0">
                <a:solidFill>
                  <a:srgbClr val="2C9BC0"/>
                </a:solidFill>
                <a:sym typeface="Arial"/>
              </a:rPr>
              <a:t>ARTEIXO.ORG</a:t>
            </a:r>
            <a:endParaRPr b="1" dirty="0"/>
          </a:p>
        </p:txBody>
      </p:sp>
      <p:sp>
        <p:nvSpPr>
          <p:cNvPr id="105" name="Google Shape;105;p1"/>
          <p:cNvSpPr txBox="1"/>
          <p:nvPr/>
        </p:nvSpPr>
        <p:spPr>
          <a:xfrm>
            <a:off x="362177" y="4788369"/>
            <a:ext cx="5901768" cy="451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4297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50" b="1" i="1" u="none" strike="noStrike" cap="none" dirty="0">
                <a:solidFill>
                  <a:srgbClr val="F5EEDC"/>
                </a:solidFill>
                <a:latin typeface="+mj-lt"/>
                <a:sym typeface="Arial"/>
              </a:rPr>
              <a:t>ACTUACIÓNS SUBVENCIONABLES</a:t>
            </a:r>
            <a:endParaRPr b="1" i="1" dirty="0">
              <a:latin typeface="+mj-lt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2380358" y="8128977"/>
            <a:ext cx="4963988" cy="447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420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49" b="1" i="1" strike="noStrike" cap="none" dirty="0" smtClean="0">
                <a:solidFill>
                  <a:srgbClr val="2C9BC0"/>
                </a:solidFill>
                <a:sym typeface="Arial"/>
              </a:rPr>
              <a:t>BENEFICIARIOS</a:t>
            </a:r>
            <a:endParaRPr b="1" i="1" dirty="0"/>
          </a:p>
        </p:txBody>
      </p:sp>
      <p:sp>
        <p:nvSpPr>
          <p:cNvPr id="107" name="Google Shape;107;p1"/>
          <p:cNvSpPr txBox="1"/>
          <p:nvPr/>
        </p:nvSpPr>
        <p:spPr>
          <a:xfrm>
            <a:off x="642139" y="10930282"/>
            <a:ext cx="5755519" cy="345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50" b="1" i="1" u="none" strike="noStrike" cap="none" dirty="0">
                <a:solidFill>
                  <a:srgbClr val="F5EEDC"/>
                </a:solidFill>
                <a:sym typeface="Arial"/>
              </a:rPr>
              <a:t>IMPORTES E </a:t>
            </a:r>
            <a:r>
              <a:rPr lang="en-US" sz="2050" b="1" i="1" u="none" strike="noStrike" cap="none">
                <a:solidFill>
                  <a:srgbClr val="F5EEDC"/>
                </a:solidFill>
                <a:sym typeface="Arial"/>
              </a:rPr>
              <a:t>GASTOS </a:t>
            </a:r>
            <a:r>
              <a:rPr lang="en-US" sz="2050" b="1" i="1" u="none" strike="noStrike" cap="none" smtClean="0">
                <a:solidFill>
                  <a:srgbClr val="F5EEDC"/>
                </a:solidFill>
                <a:sym typeface="Arial"/>
              </a:rPr>
              <a:t>SUBVENCIONABLES</a:t>
            </a:r>
            <a:endParaRPr b="1" i="1" dirty="0"/>
          </a:p>
        </p:txBody>
      </p:sp>
      <p:sp>
        <p:nvSpPr>
          <p:cNvPr id="108" name="Google Shape;108;p1"/>
          <p:cNvSpPr txBox="1"/>
          <p:nvPr/>
        </p:nvSpPr>
        <p:spPr>
          <a:xfrm>
            <a:off x="762000" y="14456872"/>
            <a:ext cx="6691163" cy="340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 i="1" u="none" strike="noStrike" cap="none" dirty="0">
                <a:solidFill>
                  <a:srgbClr val="2C9BC0"/>
                </a:solidFill>
                <a:sym typeface="Arial"/>
              </a:rPr>
              <a:t>PRAZOS DE SOLICITUDE E MÁIS INFORMACIÓN</a:t>
            </a:r>
            <a:endParaRPr b="1" i="1" dirty="0"/>
          </a:p>
        </p:txBody>
      </p:sp>
      <p:sp>
        <p:nvSpPr>
          <p:cNvPr id="109" name="Google Shape;109;p1"/>
          <p:cNvSpPr txBox="1"/>
          <p:nvPr/>
        </p:nvSpPr>
        <p:spPr>
          <a:xfrm>
            <a:off x="2038718" y="8830402"/>
            <a:ext cx="5253177" cy="1425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552" b="0" i="0" u="none" strike="noStrike" cap="none" dirty="0">
              <a:solidFill>
                <a:srgbClr val="4F09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r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US" sz="1542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As </a:t>
            </a:r>
            <a:r>
              <a:rPr lang="en-US" sz="1542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Comunidades</a:t>
            </a:r>
            <a:r>
              <a:rPr lang="en-US" sz="1542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542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Propietarios</a:t>
            </a:r>
            <a:r>
              <a:rPr lang="en-US" sz="1542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42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1542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42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edificios</a:t>
            </a:r>
            <a:r>
              <a:rPr lang="en-US" sz="1542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42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residenciais</a:t>
            </a:r>
            <a:r>
              <a:rPr lang="en-US" sz="1542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42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colectivos</a:t>
            </a:r>
            <a:r>
              <a:rPr lang="en-US" sz="1542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542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Arteixo</a:t>
            </a:r>
            <a:endParaRPr lang="en-US" sz="1542" b="0" i="0" u="none" strike="noStrike" cap="none" dirty="0" smtClean="0">
              <a:solidFill>
                <a:srgbClr val="4F091D"/>
              </a:solidFill>
              <a:latin typeface="Arial"/>
              <a:ea typeface="Arial"/>
              <a:cs typeface="Arial"/>
              <a:sym typeface="Arial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</a:pPr>
            <a:endParaRPr lang="en-US" sz="1542" b="0" i="0" u="none" strike="noStrike" cap="none" dirty="0" smtClean="0">
              <a:solidFill>
                <a:srgbClr val="4F091D"/>
              </a:solidFill>
              <a:latin typeface="Arial"/>
              <a:ea typeface="Arial"/>
              <a:cs typeface="Arial"/>
              <a:sym typeface="Arial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</a:pPr>
            <a:r>
              <a:rPr lang="en-US" sz="1542" dirty="0" smtClean="0">
                <a:solidFill>
                  <a:srgbClr val="4F091D"/>
                </a:solidFill>
              </a:rPr>
              <a:t>2) </a:t>
            </a:r>
            <a:r>
              <a:rPr lang="en-US" sz="1542" dirty="0" err="1" smtClean="0">
                <a:solidFill>
                  <a:srgbClr val="4F091D"/>
                </a:solidFill>
              </a:rPr>
              <a:t>Os</a:t>
            </a:r>
            <a:r>
              <a:rPr lang="en-US" sz="1542" dirty="0" smtClean="0">
                <a:solidFill>
                  <a:srgbClr val="4F091D"/>
                </a:solidFill>
              </a:rPr>
              <a:t> </a:t>
            </a:r>
            <a:r>
              <a:rPr lang="en-US" sz="1542" dirty="0" err="1" smtClean="0">
                <a:solidFill>
                  <a:srgbClr val="4F091D"/>
                </a:solidFill>
              </a:rPr>
              <a:t>titulares</a:t>
            </a:r>
            <a:r>
              <a:rPr lang="en-US" sz="1542" dirty="0" smtClean="0">
                <a:solidFill>
                  <a:srgbClr val="4F091D"/>
                </a:solidFill>
              </a:rPr>
              <a:t> de </a:t>
            </a:r>
            <a:r>
              <a:rPr lang="en-US" sz="1542" dirty="0" err="1" smtClean="0">
                <a:solidFill>
                  <a:srgbClr val="4F091D"/>
                </a:solidFill>
              </a:rPr>
              <a:t>vivendas</a:t>
            </a:r>
            <a:r>
              <a:rPr lang="en-US" sz="1542" dirty="0" smtClean="0">
                <a:solidFill>
                  <a:srgbClr val="4F091D"/>
                </a:solidFill>
              </a:rPr>
              <a:t> </a:t>
            </a:r>
            <a:r>
              <a:rPr lang="en-US" sz="1542" dirty="0" err="1" smtClean="0">
                <a:solidFill>
                  <a:srgbClr val="4F091D"/>
                </a:solidFill>
              </a:rPr>
              <a:t>unifamiliares</a:t>
            </a:r>
            <a:r>
              <a:rPr lang="en-US" sz="1542" dirty="0" smtClean="0">
                <a:solidFill>
                  <a:srgbClr val="4F091D"/>
                </a:solidFill>
              </a:rPr>
              <a:t> de </a:t>
            </a:r>
            <a:r>
              <a:rPr lang="en-US" sz="1542" dirty="0" err="1" smtClean="0">
                <a:solidFill>
                  <a:srgbClr val="4F091D"/>
                </a:solidFill>
              </a:rPr>
              <a:t>Arteixo</a:t>
            </a:r>
            <a:endParaRPr b="1"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542" b="0" i="0" u="none" strike="noStrike" cap="none" dirty="0">
              <a:solidFill>
                <a:srgbClr val="4F09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2190577" y="14872502"/>
            <a:ext cx="5101318" cy="2372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34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O </a:t>
            </a:r>
            <a:r>
              <a:rPr lang="en-US" sz="1334" b="1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prazo</a:t>
            </a:r>
            <a:r>
              <a:rPr lang="en-US" sz="1334" b="1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de solicitudes </a:t>
            </a:r>
            <a:r>
              <a:rPr lang="en-US" sz="1334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rematará</a:t>
            </a:r>
            <a:r>
              <a:rPr lang="en-US" sz="1334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1334" b="1" dirty="0" err="1" smtClean="0">
                <a:solidFill>
                  <a:srgbClr val="4F091D"/>
                </a:solidFill>
              </a:rPr>
              <a:t>día</a:t>
            </a:r>
            <a:r>
              <a:rPr lang="en-US" sz="1334" b="1" dirty="0" smtClean="0">
                <a:solidFill>
                  <a:srgbClr val="4F091D"/>
                </a:solidFill>
              </a:rPr>
              <a:t> </a:t>
            </a:r>
            <a:r>
              <a:rPr lang="en-US" sz="1334" b="1" dirty="0" smtClean="0">
                <a:solidFill>
                  <a:srgbClr val="4F091D"/>
                </a:solidFill>
              </a:rPr>
              <a:t>22</a:t>
            </a:r>
            <a:r>
              <a:rPr lang="en-US" sz="1334" b="1" i="0" u="none" strike="noStrike" cap="none" dirty="0" smtClean="0">
                <a:solidFill>
                  <a:srgbClr val="4F091D"/>
                </a:solidFill>
                <a:sym typeface="Arial"/>
              </a:rPr>
              <a:t> </a:t>
            </a:r>
            <a:r>
              <a:rPr lang="en-US" sz="1334" b="1" i="0" u="none" strike="noStrike" cap="none" dirty="0">
                <a:solidFill>
                  <a:srgbClr val="4F091D"/>
                </a:solidFill>
                <a:sym typeface="Arial"/>
              </a:rPr>
              <a:t>de </a:t>
            </a:r>
            <a:r>
              <a:rPr lang="en-US" sz="1334" b="1" i="0" u="none" strike="noStrike" cap="none" dirty="0" err="1" smtClean="0">
                <a:solidFill>
                  <a:srgbClr val="4F091D"/>
                </a:solidFill>
                <a:sym typeface="Arial"/>
              </a:rPr>
              <a:t>xuño</a:t>
            </a:r>
            <a:r>
              <a:rPr lang="en-US" sz="1334" b="1" i="0" u="none" strike="noStrike" cap="none" dirty="0" smtClean="0">
                <a:solidFill>
                  <a:srgbClr val="4F091D"/>
                </a:solidFill>
                <a:sym typeface="Arial"/>
              </a:rPr>
              <a:t> </a:t>
            </a:r>
            <a:r>
              <a:rPr lang="en-US" sz="1334" b="1" i="0" u="none" strike="noStrike" cap="none" dirty="0">
                <a:solidFill>
                  <a:srgbClr val="4F091D"/>
                </a:solidFill>
                <a:sym typeface="Arial"/>
              </a:rPr>
              <a:t>de </a:t>
            </a:r>
            <a:r>
              <a:rPr lang="en-US" sz="1334" b="1" i="0" u="none" strike="noStrike" cap="none" dirty="0" smtClean="0">
                <a:solidFill>
                  <a:srgbClr val="4F091D"/>
                </a:solidFill>
                <a:sym typeface="Arial"/>
              </a:rPr>
              <a:t>2025 </a:t>
            </a:r>
            <a:endParaRPr b="1"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334" b="0" i="0" u="none" strike="noStrike" cap="none" dirty="0">
              <a:solidFill>
                <a:srgbClr val="4F09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34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O </a:t>
            </a:r>
            <a:r>
              <a:rPr lang="en-US" sz="1334" b="1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prazo</a:t>
            </a:r>
            <a:r>
              <a:rPr lang="en-US" sz="1334" b="1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334" b="1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xustificación</a:t>
            </a:r>
            <a:r>
              <a:rPr lang="en-US" sz="1334" b="1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334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dos </a:t>
            </a:r>
            <a:r>
              <a:rPr lang="en-US" sz="1334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gastos</a:t>
            </a:r>
            <a:r>
              <a:rPr lang="en-US" sz="1334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334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subvencionables</a:t>
            </a:r>
            <a:r>
              <a:rPr lang="en-US" sz="1334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334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rematará</a:t>
            </a:r>
            <a:r>
              <a:rPr lang="en-US" sz="1334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o 30 de </a:t>
            </a:r>
            <a:r>
              <a:rPr lang="en-US" sz="1334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setembro</a:t>
            </a:r>
            <a:r>
              <a:rPr lang="en-US" sz="1334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de 2026</a:t>
            </a:r>
            <a:endParaRPr lang="en-US"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s-ES" sz="1334" b="0" i="0" u="none" strike="noStrike" cap="none" dirty="0" smtClean="0">
              <a:solidFill>
                <a:srgbClr val="4F09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334" b="0" i="0" u="none" strike="noStrike" cap="none" dirty="0">
              <a:solidFill>
                <a:srgbClr val="4F09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Para </a:t>
            </a:r>
            <a:r>
              <a:rPr lang="en-US" sz="1236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máis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36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información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36" b="0" i="0" u="none" strike="noStrike" cap="none" dirty="0">
              <a:solidFill>
                <a:srgbClr val="4F09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36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Convocatoria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236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Boletín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36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Oficial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da </a:t>
            </a:r>
            <a:r>
              <a:rPr lang="en-US" sz="1236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Provincia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da </a:t>
            </a:r>
            <a:r>
              <a:rPr lang="en-US" sz="1236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Coruña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,  </a:t>
            </a:r>
            <a:r>
              <a:rPr lang="en-US" sz="1236" dirty="0" err="1" smtClean="0">
                <a:solidFill>
                  <a:srgbClr val="4F091D"/>
                </a:solidFill>
              </a:rPr>
              <a:t>Xoves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22 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de </a:t>
            </a:r>
            <a:r>
              <a:rPr lang="en-US" sz="1236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maio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de 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2025 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| BOP 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Nº96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236" b="0" i="0" u="none" strike="noStrike" cap="none" dirty="0">
              <a:solidFill>
                <a:srgbClr val="4F09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Bases </a:t>
            </a:r>
            <a:r>
              <a:rPr lang="en-US" sz="1236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reguladoras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:  BOP da </a:t>
            </a:r>
            <a:r>
              <a:rPr lang="en-US" sz="1236" b="0" i="0" u="none" strike="noStrike" cap="none" dirty="0" err="1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Coruña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nº 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70, 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do 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de </a:t>
            </a:r>
            <a:r>
              <a:rPr lang="en-US" sz="1236" b="0" i="0" u="none" strike="noStrike" cap="none" dirty="0" err="1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abril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36" b="0" i="0" u="none" strike="noStrike" cap="none" dirty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de </a:t>
            </a:r>
            <a:r>
              <a:rPr lang="en-US" sz="1236" b="0" i="0" u="none" strike="noStrike" cap="none" dirty="0" smtClean="0">
                <a:solidFill>
                  <a:srgbClr val="4F091D"/>
                </a:solidFill>
                <a:latin typeface="Arial"/>
                <a:ea typeface="Arial"/>
                <a:cs typeface="Arial"/>
                <a:sym typeface="Arial"/>
              </a:rPr>
              <a:t>2024</a:t>
            </a:r>
            <a:endParaRPr dirty="0"/>
          </a:p>
        </p:txBody>
      </p:sp>
      <p:sp>
        <p:nvSpPr>
          <p:cNvPr id="111" name="Google Shape;111;p1"/>
          <p:cNvSpPr txBox="1"/>
          <p:nvPr/>
        </p:nvSpPr>
        <p:spPr>
          <a:xfrm>
            <a:off x="864726" y="17752866"/>
            <a:ext cx="1161854" cy="327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419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981 </a:t>
            </a:r>
            <a:r>
              <a:rPr lang="en-US" sz="1500" b="0" i="0" u="none" strike="noStrike" cap="none" dirty="0" smtClean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65 91 47</a:t>
            </a:r>
            <a:endParaRPr dirty="0"/>
          </a:p>
        </p:txBody>
      </p:sp>
      <p:sp>
        <p:nvSpPr>
          <p:cNvPr id="112" name="Google Shape;112;p1"/>
          <p:cNvSpPr txBox="1"/>
          <p:nvPr/>
        </p:nvSpPr>
        <p:spPr>
          <a:xfrm>
            <a:off x="3043174" y="17733822"/>
            <a:ext cx="1533652" cy="299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98164 11 66</a:t>
            </a:r>
            <a:endParaRPr dirty="0"/>
          </a:p>
        </p:txBody>
      </p:sp>
      <p:sp>
        <p:nvSpPr>
          <p:cNvPr id="113" name="Google Shape;113;p1"/>
          <p:cNvSpPr txBox="1"/>
          <p:nvPr/>
        </p:nvSpPr>
        <p:spPr>
          <a:xfrm>
            <a:off x="4875914" y="17766216"/>
            <a:ext cx="3043487" cy="274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2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70" b="0" i="0" u="none" strike="noStrike" cap="none" dirty="0">
                <a:solidFill>
                  <a:srgbClr val="F5EEDC"/>
                </a:solidFill>
                <a:latin typeface="Arial"/>
                <a:ea typeface="Arial"/>
                <a:cs typeface="Arial"/>
                <a:sym typeface="Arial"/>
              </a:rPr>
              <a:t>emprego@arteixo.com</a:t>
            </a:r>
            <a:endParaRPr dirty="0"/>
          </a:p>
        </p:txBody>
      </p:sp>
      <p:sp>
        <p:nvSpPr>
          <p:cNvPr id="114" name="Google Shape;114;p1"/>
          <p:cNvSpPr txBox="1"/>
          <p:nvPr/>
        </p:nvSpPr>
        <p:spPr>
          <a:xfrm>
            <a:off x="2332509" y="2670479"/>
            <a:ext cx="2954982" cy="262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29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91" i="0" u="none" strike="noStrike" cap="none" dirty="0" err="1">
                <a:solidFill>
                  <a:srgbClr val="2C9BC0"/>
                </a:solidFill>
                <a:latin typeface="+mj-lt"/>
                <a:sym typeface="Arial"/>
              </a:rPr>
              <a:t>Concellaría</a:t>
            </a:r>
            <a:r>
              <a:rPr lang="en-US" sz="1191" i="0" u="none" strike="noStrike" cap="none" dirty="0">
                <a:solidFill>
                  <a:srgbClr val="2C9BC0"/>
                </a:solidFill>
                <a:latin typeface="+mj-lt"/>
                <a:sym typeface="Arial"/>
              </a:rPr>
              <a:t> de </a:t>
            </a:r>
            <a:r>
              <a:rPr lang="en-US" sz="1191" i="0" u="none" strike="noStrike" cap="none" dirty="0" err="1">
                <a:solidFill>
                  <a:srgbClr val="2C9BC0"/>
                </a:solidFill>
                <a:latin typeface="+mj-lt"/>
                <a:sym typeface="Arial"/>
              </a:rPr>
              <a:t>Promoción</a:t>
            </a:r>
            <a:r>
              <a:rPr lang="en-US" sz="1191" i="0" u="none" strike="noStrike" cap="none" dirty="0">
                <a:solidFill>
                  <a:srgbClr val="2C9BC0"/>
                </a:solidFill>
                <a:latin typeface="+mj-lt"/>
                <a:sym typeface="Arial"/>
              </a:rPr>
              <a:t> </a:t>
            </a:r>
            <a:r>
              <a:rPr lang="en-US" sz="1191" i="0" u="none" strike="noStrike" cap="none" dirty="0" err="1">
                <a:solidFill>
                  <a:srgbClr val="2C9BC0"/>
                </a:solidFill>
                <a:latin typeface="+mj-lt"/>
                <a:sym typeface="Arial"/>
              </a:rPr>
              <a:t>Económica</a:t>
            </a:r>
            <a:endParaRPr dirty="0">
              <a:latin typeface="+mj-lt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367" y="11628251"/>
            <a:ext cx="1854796" cy="1885037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477" y="1851355"/>
            <a:ext cx="1042418" cy="8162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270</Words>
  <Application>Microsoft Office PowerPoint</Application>
  <PresentationFormat>Personalizado</PresentationFormat>
  <Paragraphs>41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Arimo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Subvención Ascensores</dc:title>
  <dc:creator>César</dc:creator>
  <cp:lastModifiedBy>Cesar Rodriguez Ventureira</cp:lastModifiedBy>
  <cp:revision>9</cp:revision>
  <dcterms:created xsi:type="dcterms:W3CDTF">2006-08-16T00:00:00Z</dcterms:created>
  <dcterms:modified xsi:type="dcterms:W3CDTF">2025-05-22T08:46:21Z</dcterms:modified>
</cp:coreProperties>
</file>