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620000" cy="19050000"/>
  <p:notesSz cx="6858000" cy="9144000"/>
  <p:embeddedFontLst>
    <p:embeddedFont>
      <p:font typeface="Arimo" panose="020B060402020202020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2XPkaqFTmVXZAzvFVCaBlNjk1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25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89768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43200" y="685800"/>
            <a:ext cx="1371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01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4606844"/>
            <a:ext cx="7620000" cy="3410342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25" y="3067500"/>
            <a:ext cx="7620000" cy="1553272"/>
          </a:xfrm>
          <a:prstGeom prst="rect">
            <a:avLst/>
          </a:prstGeom>
          <a:solidFill>
            <a:srgbClr val="2C9B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0" y="10772675"/>
            <a:ext cx="7620000" cy="3516600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75" y="17470714"/>
            <a:ext cx="7620000" cy="969686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354" y="5373743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772" y="8549654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354" y="11662232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569" y="15037891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1008" y="5769397"/>
            <a:ext cx="1025769" cy="1025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286" y="8980221"/>
            <a:ext cx="780049" cy="95594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6011008" y="11887108"/>
            <a:ext cx="1025769" cy="1025769"/>
          </a:xfrm>
          <a:prstGeom prst="rect">
            <a:avLst/>
          </a:prstGeom>
          <a:noFill/>
          <a:ln>
            <a:noFill/>
          </a:ln>
        </p:spPr>
      </p:sp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6777" y="17600502"/>
            <a:ext cx="655223" cy="655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14519" y="17656952"/>
            <a:ext cx="559815" cy="542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8">
            <a:alphaModFix/>
          </a:blip>
          <a:srcRect l="622" r="623"/>
          <a:stretch/>
        </p:blipFill>
        <p:spPr>
          <a:xfrm>
            <a:off x="4862352" y="17627214"/>
            <a:ext cx="579275" cy="586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6083" y="15468458"/>
            <a:ext cx="780049" cy="95594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 txBox="1"/>
          <p:nvPr/>
        </p:nvSpPr>
        <p:spPr>
          <a:xfrm>
            <a:off x="208982" y="285158"/>
            <a:ext cx="6793724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SUBVENCIÓNS PARA A MELLORA DA </a:t>
            </a:r>
            <a:r>
              <a:rPr lang="en-US" sz="5000" b="1" i="0" u="none" strike="noStrike" cap="none" dirty="0" smtClean="0">
                <a:solidFill>
                  <a:srgbClr val="2C9BC0"/>
                </a:solidFill>
                <a:latin typeface="+mj-lt"/>
                <a:sym typeface="Arial"/>
              </a:rPr>
              <a:t>ACCESIBILIDADE</a:t>
            </a:r>
            <a:r>
              <a:rPr lang="en-US" sz="5000" b="1" i="0" u="none" strike="noStrike" cap="none" dirty="0" smtClean="0">
                <a:solidFill>
                  <a:srgbClr val="DD4A48"/>
                </a:solidFill>
                <a:latin typeface="+mj-lt"/>
                <a:sym typeface="Arial"/>
              </a:rPr>
              <a:t> </a:t>
            </a:r>
            <a:endParaRPr b="1" dirty="0">
              <a:latin typeface="+mj-l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87569" y="5307068"/>
            <a:ext cx="5361181" cy="245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Primeira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instalación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ascensores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ramplas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e outros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dispositivos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accesibilidade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0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Elementos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apoio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que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faciliten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acceso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persoas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con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discapacidade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0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Elementos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información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e aviso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así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como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outros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elementos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salvar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desnivel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entre a porta e o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ascensor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0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Quedan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excluídas</a:t>
            </a:r>
            <a:r>
              <a:rPr lang="en-US" sz="14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melloras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ampliacións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substitucións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reformas</a:t>
            </a:r>
            <a:r>
              <a:rPr lang="en-US" sz="14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b="0" i="0" u="none" strike="noStrike" cap="none" dirty="0" err="1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ou</a:t>
            </a:r>
            <a:r>
              <a:rPr lang="en-US" sz="1300" b="0" i="0" u="none" strike="noStrike" cap="none" dirty="0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300" b="0" i="0" u="none" strike="noStrike" cap="none" dirty="0" err="1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reparacións</a:t>
            </a:r>
            <a:r>
              <a:rPr lang="en-US" sz="1300" b="0" i="0" u="none" strike="noStrike" cap="none" dirty="0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 de </a:t>
            </a:r>
            <a:r>
              <a:rPr lang="en-US" sz="1300" b="1" i="0" u="none" strike="noStrike" cap="none" dirty="0" err="1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elementos</a:t>
            </a:r>
            <a:r>
              <a:rPr lang="en-US" sz="1300" b="1" i="0" u="none" strike="noStrike" cap="none" dirty="0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300" b="1" i="0" u="none" strike="noStrike" cap="none" dirty="0" err="1">
                <a:solidFill>
                  <a:srgbClr val="F5EEDC"/>
                </a:solidFill>
                <a:latin typeface="Arimo"/>
                <a:ea typeface="Arimo"/>
                <a:cs typeface="Arimo"/>
                <a:sym typeface="Arimo"/>
              </a:rPr>
              <a:t>preexistentes</a:t>
            </a:r>
            <a:endParaRPr b="1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288200" y="11402868"/>
            <a:ext cx="5012454" cy="2828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8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Contía</a:t>
            </a:r>
            <a:r>
              <a:rPr lang="en-US" sz="1358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1358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50% dos </a:t>
            </a:r>
            <a:r>
              <a:rPr lang="en-US" sz="1358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358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58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subvencionables</a:t>
            </a:r>
            <a:r>
              <a:rPr lang="en-US" sz="1358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58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ata</a:t>
            </a:r>
            <a:r>
              <a:rPr lang="en-US" sz="1358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un </a:t>
            </a:r>
            <a:r>
              <a:rPr lang="en-US" sz="1358" b="1" i="0" u="none" strike="noStrike" cap="none" dirty="0" err="1">
                <a:solidFill>
                  <a:srgbClr val="F5EEDC"/>
                </a:solidFill>
                <a:sym typeface="Arial"/>
              </a:rPr>
              <a:t>máximo</a:t>
            </a:r>
            <a:r>
              <a:rPr lang="en-US" sz="1358" b="1" i="0" u="none" strike="noStrike" cap="none" dirty="0">
                <a:solidFill>
                  <a:srgbClr val="F5EEDC"/>
                </a:solidFill>
                <a:sym typeface="Arial"/>
              </a:rPr>
              <a:t> de 20.000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€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en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edificios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colectivos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e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ata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un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máximo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de 10.000€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por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vivenda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1" i="0" u="none" strike="noStrike" cap="none" dirty="0" err="1" smtClean="0">
                <a:solidFill>
                  <a:srgbClr val="F5EEDC"/>
                </a:solidFill>
                <a:sym typeface="Arial"/>
              </a:rPr>
              <a:t>unifamiliar</a:t>
            </a:r>
            <a:r>
              <a:rPr lang="en-US" sz="1358" b="1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8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Compatible con </a:t>
            </a:r>
            <a:r>
              <a:rPr lang="en-US" sz="13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outras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axudas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para o </a:t>
            </a:r>
            <a:r>
              <a:rPr lang="en-US" sz="13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mesmo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fin, </a:t>
            </a:r>
            <a:r>
              <a:rPr lang="en-US" sz="13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non </a:t>
            </a:r>
            <a:r>
              <a:rPr lang="en-US" sz="13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podendo</a:t>
            </a:r>
            <a:r>
              <a:rPr lang="en-US" sz="13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50" b="1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superar</a:t>
            </a:r>
            <a:r>
              <a:rPr lang="en-US" sz="1350" b="1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o 100% 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3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custo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subvencionable</a:t>
            </a:r>
            <a:r>
              <a:rPr lang="en-US" sz="13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1" u="none" strike="noStrike" cap="none" dirty="0" err="1">
                <a:solidFill>
                  <a:srgbClr val="F5EEDC"/>
                </a:solidFill>
                <a:sym typeface="Arial"/>
              </a:rPr>
              <a:t>Gastos</a:t>
            </a:r>
            <a:r>
              <a:rPr lang="en-US" sz="1350" b="0" i="1" u="none" strike="noStrike" cap="none" dirty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0" b="0" i="1" u="none" strike="noStrike" cap="none" dirty="0" err="1" smtClean="0">
                <a:solidFill>
                  <a:srgbClr val="F5EEDC"/>
                </a:solidFill>
                <a:sym typeface="Arial"/>
              </a:rPr>
              <a:t>subvencionables</a:t>
            </a:r>
            <a:r>
              <a:rPr lang="en-US" sz="1350" b="0" i="1" u="none" strike="noStrike" cap="none" dirty="0" smtClean="0">
                <a:solidFill>
                  <a:srgbClr val="F5EEDC"/>
                </a:solidFill>
                <a:sym typeface="Arial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 smtClean="0"/>
          </a:p>
          <a:p>
            <a:pPr marL="291465" marR="0" lvl="1" indent="-145732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350"/>
              <a:buFont typeface="Arial"/>
              <a:buChar char="•"/>
            </a:pP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custo</a:t>
            </a:r>
            <a:r>
              <a:rPr lang="en-US" sz="1200" b="0" u="none" strike="noStrike" cap="none" dirty="0" smtClean="0">
                <a:solidFill>
                  <a:srgbClr val="F5EEDC"/>
                </a:solidFill>
                <a:sym typeface="Arial"/>
              </a:rPr>
              <a:t> total das </a:t>
            </a: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obras</a:t>
            </a:r>
            <a:r>
              <a:rPr lang="en-US" sz="1200" b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ou</a:t>
            </a:r>
            <a:r>
              <a:rPr lang="en-US" sz="1200" b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instalacións</a:t>
            </a:r>
            <a:r>
              <a:rPr lang="en-US" sz="1200" b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efectivamente</a:t>
            </a:r>
            <a:r>
              <a:rPr lang="en-US" sz="1200" b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 smtClean="0">
                <a:solidFill>
                  <a:srgbClr val="F5EEDC"/>
                </a:solidFill>
                <a:sym typeface="Arial"/>
              </a:rPr>
              <a:t>realizadas</a:t>
            </a:r>
            <a:endParaRPr sz="1200" dirty="0" smtClean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u="none" strike="noStrike" cap="none" dirty="0">
              <a:solidFill>
                <a:srgbClr val="F5EEDC"/>
              </a:solidFill>
              <a:sym typeface="Arial"/>
            </a:endParaRPr>
          </a:p>
          <a:p>
            <a:pPr marL="291465" marR="0" lvl="1" indent="-145732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350"/>
              <a:buFont typeface="Arial"/>
              <a:buChar char="•"/>
            </a:pP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custos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equipamentos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materiais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obra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civil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etc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asociados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a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obra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e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posta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en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servizo</a:t>
            </a:r>
            <a:r>
              <a:rPr lang="en-US" sz="1200" b="0" u="none" strike="noStrike" cap="none" dirty="0">
                <a:solidFill>
                  <a:srgbClr val="F5EEDC"/>
                </a:solidFill>
                <a:sym typeface="Arial"/>
              </a:rPr>
              <a:t> do </a:t>
            </a:r>
            <a:r>
              <a:rPr lang="en-US" sz="1200" b="0" u="none" strike="noStrike" cap="none" dirty="0" err="1">
                <a:solidFill>
                  <a:srgbClr val="F5EEDC"/>
                </a:solidFill>
                <a:sym typeface="Arial"/>
              </a:rPr>
              <a:t>ascenso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rgbClr val="F5EE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87569" y="3244371"/>
            <a:ext cx="7244862" cy="1269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97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Programa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subvencións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para a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mellora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accesibilidade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instalación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ascensores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e a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eliminación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barreiras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arquitectónicas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edificios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residenciais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Arteixo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2657400" y="18553331"/>
            <a:ext cx="2565568" cy="37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56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40" b="1" i="0" u="none" strike="noStrike" cap="none" dirty="0">
                <a:solidFill>
                  <a:srgbClr val="2C9BC0"/>
                </a:solidFill>
                <a:sym typeface="Arial"/>
              </a:rPr>
              <a:t>ARTEIXO.ORG</a:t>
            </a:r>
            <a:endParaRPr b="1"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362177" y="4788369"/>
            <a:ext cx="5901768" cy="45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29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1" i="1" u="none" strike="noStrike" cap="none" dirty="0">
                <a:solidFill>
                  <a:srgbClr val="F5EEDC"/>
                </a:solidFill>
                <a:latin typeface="+mj-lt"/>
                <a:sym typeface="Arial"/>
              </a:rPr>
              <a:t>ACTUACIÓNS SUBVENCIONABLES</a:t>
            </a:r>
            <a:endParaRPr b="1" i="1" dirty="0">
              <a:latin typeface="+mj-lt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380358" y="8128977"/>
            <a:ext cx="4963988" cy="447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2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49" b="1" i="1" strike="noStrike" cap="none" dirty="0" smtClean="0">
                <a:solidFill>
                  <a:srgbClr val="2C9BC0"/>
                </a:solidFill>
                <a:sym typeface="Arial"/>
              </a:rPr>
              <a:t>BENEFICIARIOS</a:t>
            </a:r>
            <a:endParaRPr b="1" i="1" dirty="0"/>
          </a:p>
        </p:txBody>
      </p:sp>
      <p:sp>
        <p:nvSpPr>
          <p:cNvPr id="107" name="Google Shape;107;p1"/>
          <p:cNvSpPr txBox="1"/>
          <p:nvPr/>
        </p:nvSpPr>
        <p:spPr>
          <a:xfrm>
            <a:off x="642139" y="10930282"/>
            <a:ext cx="5755519" cy="34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1" i="1" u="none" strike="noStrike" cap="none" dirty="0">
                <a:solidFill>
                  <a:srgbClr val="F5EEDC"/>
                </a:solidFill>
                <a:sym typeface="Arial"/>
              </a:rPr>
              <a:t>IMPORTES E </a:t>
            </a:r>
            <a:r>
              <a:rPr lang="en-US" sz="2050" b="1" i="1" u="none" strike="noStrike" cap="none">
                <a:solidFill>
                  <a:srgbClr val="F5EEDC"/>
                </a:solidFill>
                <a:sym typeface="Arial"/>
              </a:rPr>
              <a:t>GASTOS </a:t>
            </a:r>
            <a:r>
              <a:rPr lang="en-US" sz="2050" b="1" i="1" u="none" strike="noStrike" cap="none" smtClean="0">
                <a:solidFill>
                  <a:srgbClr val="F5EEDC"/>
                </a:solidFill>
                <a:sym typeface="Arial"/>
              </a:rPr>
              <a:t>SUBVENCIONABLES</a:t>
            </a:r>
            <a:endParaRPr b="1" i="1"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762000" y="14456872"/>
            <a:ext cx="6691163" cy="340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i="1" u="none" strike="noStrike" cap="none" dirty="0">
                <a:solidFill>
                  <a:srgbClr val="2C9BC0"/>
                </a:solidFill>
                <a:sym typeface="Arial"/>
              </a:rPr>
              <a:t>PRAZOS DE SOLICITUDE E MÁIS INFORMACIÓN</a:t>
            </a:r>
            <a:endParaRPr b="1" i="1"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2038718" y="8830402"/>
            <a:ext cx="5253177" cy="142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552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Comunidades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Propietarios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edificios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residenciais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colectivos</a:t>
            </a:r>
            <a:r>
              <a:rPr lang="en-US" sz="1542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542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Arteixo</a:t>
            </a:r>
            <a:endParaRPr lang="en-US" sz="1542" b="0" i="0" u="none" strike="noStrike" cap="none" dirty="0" smtClean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</a:pPr>
            <a:endParaRPr lang="en-US" sz="1542" b="0" i="0" u="none" strike="noStrike" cap="none" dirty="0" smtClean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</a:pPr>
            <a:r>
              <a:rPr lang="en-US" sz="1542" dirty="0" smtClean="0">
                <a:solidFill>
                  <a:srgbClr val="4F091D"/>
                </a:solidFill>
              </a:rPr>
              <a:t>2) </a:t>
            </a:r>
            <a:r>
              <a:rPr lang="en-US" sz="1542" dirty="0" err="1" smtClean="0">
                <a:solidFill>
                  <a:srgbClr val="4F091D"/>
                </a:solidFill>
              </a:rPr>
              <a:t>Os</a:t>
            </a:r>
            <a:r>
              <a:rPr lang="en-US" sz="1542" dirty="0" smtClean="0">
                <a:solidFill>
                  <a:srgbClr val="4F091D"/>
                </a:solidFill>
              </a:rPr>
              <a:t> </a:t>
            </a:r>
            <a:r>
              <a:rPr lang="en-US" sz="1542" dirty="0" err="1" smtClean="0">
                <a:solidFill>
                  <a:srgbClr val="4F091D"/>
                </a:solidFill>
              </a:rPr>
              <a:t>titulares</a:t>
            </a:r>
            <a:r>
              <a:rPr lang="en-US" sz="1542" dirty="0" smtClean="0">
                <a:solidFill>
                  <a:srgbClr val="4F091D"/>
                </a:solidFill>
              </a:rPr>
              <a:t> de </a:t>
            </a:r>
            <a:r>
              <a:rPr lang="en-US" sz="1542" dirty="0" err="1" smtClean="0">
                <a:solidFill>
                  <a:srgbClr val="4F091D"/>
                </a:solidFill>
              </a:rPr>
              <a:t>vivendas</a:t>
            </a:r>
            <a:r>
              <a:rPr lang="en-US" sz="1542" dirty="0" smtClean="0">
                <a:solidFill>
                  <a:srgbClr val="4F091D"/>
                </a:solidFill>
              </a:rPr>
              <a:t> </a:t>
            </a:r>
            <a:r>
              <a:rPr lang="en-US" sz="1542" dirty="0" err="1" smtClean="0">
                <a:solidFill>
                  <a:srgbClr val="4F091D"/>
                </a:solidFill>
              </a:rPr>
              <a:t>unifamiliares</a:t>
            </a:r>
            <a:r>
              <a:rPr lang="en-US" sz="1542" dirty="0" smtClean="0">
                <a:solidFill>
                  <a:srgbClr val="4F091D"/>
                </a:solidFill>
              </a:rPr>
              <a:t> de </a:t>
            </a:r>
            <a:r>
              <a:rPr lang="en-US" sz="1542" dirty="0" err="1" smtClean="0">
                <a:solidFill>
                  <a:srgbClr val="4F091D"/>
                </a:solidFill>
              </a:rPr>
              <a:t>Arteixo</a:t>
            </a:r>
            <a:endParaRPr b="1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542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2190577" y="14872502"/>
            <a:ext cx="5101318" cy="2372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1334" b="1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prazo</a:t>
            </a:r>
            <a:r>
              <a:rPr lang="en-US" sz="1334" b="1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solicitudes </a:t>
            </a:r>
            <a:r>
              <a:rPr lang="en-US" sz="1334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rematará</a:t>
            </a: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334" b="1" dirty="0" err="1" smtClean="0">
                <a:solidFill>
                  <a:srgbClr val="4F091D"/>
                </a:solidFill>
              </a:rPr>
              <a:t>día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smtClean="0">
                <a:solidFill>
                  <a:srgbClr val="4F091D"/>
                </a:solidFill>
              </a:rPr>
              <a:t>22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 </a:t>
            </a:r>
            <a:r>
              <a:rPr lang="en-US" sz="1334" b="1" i="0" u="none" strike="noStrike" cap="none" dirty="0">
                <a:solidFill>
                  <a:srgbClr val="4F091D"/>
                </a:solidFill>
                <a:sym typeface="Arial"/>
              </a:rPr>
              <a:t>de </a:t>
            </a:r>
            <a:r>
              <a:rPr lang="en-US" sz="1334" b="1" i="0" u="none" strike="noStrike" cap="none" dirty="0" err="1" smtClean="0">
                <a:solidFill>
                  <a:srgbClr val="4F091D"/>
                </a:solidFill>
                <a:sym typeface="Arial"/>
              </a:rPr>
              <a:t>xuño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 </a:t>
            </a:r>
            <a:r>
              <a:rPr lang="en-US" sz="1334" b="1" i="0" u="none" strike="noStrike" cap="none" dirty="0">
                <a:solidFill>
                  <a:srgbClr val="4F091D"/>
                </a:solidFill>
                <a:sym typeface="Arial"/>
              </a:rPr>
              <a:t>de 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2025 </a:t>
            </a:r>
            <a:endParaRPr b="1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34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1334" b="1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prazo</a:t>
            </a:r>
            <a:r>
              <a:rPr lang="en-US" sz="1334" b="1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334" b="1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xustificación</a:t>
            </a:r>
            <a:r>
              <a:rPr lang="en-US" sz="1334" b="1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dos </a:t>
            </a:r>
            <a:r>
              <a:rPr lang="en-US" sz="1334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34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subvencionables</a:t>
            </a: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34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rematará</a:t>
            </a: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o 30 de </a:t>
            </a:r>
            <a:r>
              <a:rPr lang="en-US" sz="1334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setembro</a:t>
            </a:r>
            <a:r>
              <a:rPr lang="en-US" sz="1334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2026</a:t>
            </a:r>
            <a:endParaRPr lang="en-US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s-ES" sz="1334" b="0" i="0" u="none" strike="noStrike" cap="none" dirty="0" smtClean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34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Para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máis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información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36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Convocatoria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Boletín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Oficial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Provincia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Coruña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r>
              <a:rPr lang="en-US" sz="1236" dirty="0" err="1" smtClean="0">
                <a:solidFill>
                  <a:srgbClr val="4F091D"/>
                </a:solidFill>
              </a:rPr>
              <a:t>Xoves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22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maio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2025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| BOP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Nº96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36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Bases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reguladoras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  BOP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Coruña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nº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70,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abril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endParaRPr dirty="0"/>
          </a:p>
        </p:txBody>
      </p:sp>
      <p:sp>
        <p:nvSpPr>
          <p:cNvPr id="111" name="Google Shape;111;p1"/>
          <p:cNvSpPr txBox="1"/>
          <p:nvPr/>
        </p:nvSpPr>
        <p:spPr>
          <a:xfrm>
            <a:off x="864726" y="17752866"/>
            <a:ext cx="1161854" cy="32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19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981 </a:t>
            </a:r>
            <a:r>
              <a:rPr lang="en-US" sz="150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65 91 47</a:t>
            </a:r>
            <a:endParaRPr dirty="0"/>
          </a:p>
        </p:txBody>
      </p:sp>
      <p:sp>
        <p:nvSpPr>
          <p:cNvPr id="112" name="Google Shape;112;p1"/>
          <p:cNvSpPr txBox="1"/>
          <p:nvPr/>
        </p:nvSpPr>
        <p:spPr>
          <a:xfrm>
            <a:off x="3043174" y="17733822"/>
            <a:ext cx="1533652" cy="29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98164 11 66</a:t>
            </a:r>
            <a:endParaRPr dirty="0"/>
          </a:p>
        </p:txBody>
      </p:sp>
      <p:sp>
        <p:nvSpPr>
          <p:cNvPr id="113" name="Google Shape;113;p1"/>
          <p:cNvSpPr txBox="1"/>
          <p:nvPr/>
        </p:nvSpPr>
        <p:spPr>
          <a:xfrm>
            <a:off x="4875914" y="17766216"/>
            <a:ext cx="3043487" cy="27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2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7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emprego@arteixo.com</a:t>
            </a:r>
            <a:endParaRPr dirty="0"/>
          </a:p>
        </p:txBody>
      </p:sp>
      <p:sp>
        <p:nvSpPr>
          <p:cNvPr id="114" name="Google Shape;114;p1"/>
          <p:cNvSpPr txBox="1"/>
          <p:nvPr/>
        </p:nvSpPr>
        <p:spPr>
          <a:xfrm>
            <a:off x="2332509" y="2670479"/>
            <a:ext cx="2954982" cy="26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29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91" i="0" u="none" strike="noStrike" cap="none" dirty="0" err="1">
                <a:solidFill>
                  <a:srgbClr val="2C9BC0"/>
                </a:solidFill>
                <a:latin typeface="+mj-lt"/>
                <a:sym typeface="Arial"/>
              </a:rPr>
              <a:t>Concellaría</a:t>
            </a:r>
            <a:r>
              <a:rPr lang="en-US" sz="119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 de </a:t>
            </a:r>
            <a:r>
              <a:rPr lang="en-US" sz="1191" i="0" u="none" strike="noStrike" cap="none" dirty="0" err="1">
                <a:solidFill>
                  <a:srgbClr val="2C9BC0"/>
                </a:solidFill>
                <a:latin typeface="+mj-lt"/>
                <a:sym typeface="Arial"/>
              </a:rPr>
              <a:t>Promoción</a:t>
            </a:r>
            <a:r>
              <a:rPr lang="en-US" sz="119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 </a:t>
            </a:r>
            <a:r>
              <a:rPr lang="en-US" sz="1191" i="0" u="none" strike="noStrike" cap="none" dirty="0" err="1">
                <a:solidFill>
                  <a:srgbClr val="2C9BC0"/>
                </a:solidFill>
                <a:latin typeface="+mj-lt"/>
                <a:sym typeface="Arial"/>
              </a:rPr>
              <a:t>Económica</a:t>
            </a:r>
            <a:endParaRPr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67" y="11628251"/>
            <a:ext cx="1854796" cy="188503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477" y="1851355"/>
            <a:ext cx="1042418" cy="816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270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Arimo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Subvención Ascensores</dc:title>
  <dc:creator>César</dc:creator>
  <cp:lastModifiedBy>Cesar Rodriguez Ventureira</cp:lastModifiedBy>
  <cp:revision>9</cp:revision>
  <dcterms:created xsi:type="dcterms:W3CDTF">2006-08-16T00:00:00Z</dcterms:created>
  <dcterms:modified xsi:type="dcterms:W3CDTF">2025-05-22T08:46:21Z</dcterms:modified>
</cp:coreProperties>
</file>